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82" r:id="rId5"/>
    <p:sldId id="260" r:id="rId6"/>
    <p:sldId id="261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Roboto Condensed" panose="020B0604020202020204" charset="0"/>
      <p:regular r:id="rId29"/>
      <p:bold r:id="rId30"/>
      <p:italic r:id="rId31"/>
      <p:boldItalic r:id="rId32"/>
    </p:embeddedFont>
    <p:embeddedFont>
      <p:font typeface="Bebas Neue" panose="020B0604020202020204" charset="0"/>
      <p:regular r:id="rId33"/>
    </p:embeddedFont>
    <p:embeddedFont>
      <p:font typeface="Franklin Gothic" panose="020B0604020202020204" charset="0"/>
      <p:regular r:id="rId34"/>
      <p:bold r:id="rId35"/>
      <p:italic r:id="rId36"/>
      <p:boldItalic r:id="rId37"/>
    </p:embeddedFont>
    <p:embeddedFont>
      <p:font typeface="Roboto Mono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2" roundtripDataSignature="AMtx7miD6Gc37gEtQqA/QDqQ+zS5XHdN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E8EF71-A0D9-46DE-9518-66A10D2B5305}">
  <a:tblStyle styleId="{27E8EF71-A0D9-46DE-9518-66A10D2B5305}" styleName="Table_0">
    <a:wholeTbl>
      <a:tcTxStyle b="off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E8"/>
          </a:solidFill>
        </a:fill>
      </a:tcStyle>
    </a:wholeTbl>
    <a:band1H>
      <a:tcTxStyle/>
      <a:tcStyle>
        <a:tcBdr/>
        <a:fill>
          <a:solidFill>
            <a:srgbClr val="CACBC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BCD"/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</a:tcBdr>
        <a:fill>
          <a:solidFill>
            <a:srgbClr val="A9AAAE"/>
          </a:solidFill>
        </a:fill>
      </a:tcStyle>
    </a:lastCol>
    <a:firstCol>
      <a:tcTxStyle b="on" i="off"/>
      <a:tcStyle>
        <a:tcBdr>
          <a:right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</a:tcBdr>
        <a:fill>
          <a:solidFill>
            <a:srgbClr val="A9AAAE"/>
          </a:solidFill>
        </a:fill>
      </a:tcStyle>
    </a:firstCol>
    <a:lastRow>
      <a:tcTxStyle b="on" i="off"/>
      <a:tcStyle>
        <a:tcBdr>
          <a:top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A9AAAE"/>
          </a:solidFill>
        </a:fill>
      </a:tcStyle>
    </a:lastRow>
    <a:seCell>
      <a:tcTxStyle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</a:tcBdr>
      </a:tcStyle>
    </a:seCell>
    <a:swCell>
      <a:tcTxStyle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swCell>
    <a:firstRow>
      <a:tcTxStyle b="on" i="off"/>
      <a:tcStyle>
        <a:tcBdr>
          <a:bottom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</a:tcBdr>
      </a:tcStyle>
    </a:neCell>
    <a:nwCell>
      <a:tcTxStyle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99"/>
  </p:normalViewPr>
  <p:slideViewPr>
    <p:cSldViewPr snapToGrid="0" snapToObjects="1">
      <p:cViewPr varScale="1">
        <p:scale>
          <a:sx n="66" d="100"/>
          <a:sy n="66" d="100"/>
        </p:scale>
        <p:origin x="12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76391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558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312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120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8815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8335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586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sz="1100" b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Los datos son la unidad básica en la que se almacena, transmite y procesa la información.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sz="1100" b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El sentido que los humanos le dan a los datos los convierte en información.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sz="11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Los datos s</a:t>
            </a:r>
            <a:r>
              <a:rPr lang="es-ES" sz="1100" b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on hechos que describen sucesos y entidades.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sz="1100" b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"Datos" es una palabra en plural que se refiere a más de un hecho.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994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914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509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244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8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4800" b="1">
                <a:solidFill>
                  <a:srgbClr val="FFFFFF"/>
                </a:solidFill>
              </a:defRPr>
            </a:lvl2pPr>
            <a:lvl3pPr lvl="2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4800" b="1">
                <a:solidFill>
                  <a:srgbClr val="FFFFFF"/>
                </a:solidFill>
              </a:defRPr>
            </a:lvl3pPr>
            <a:lvl4pPr lvl="3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4800" b="1">
                <a:solidFill>
                  <a:srgbClr val="FFFFFF"/>
                </a:solidFill>
              </a:defRPr>
            </a:lvl4pPr>
            <a:lvl5pPr lvl="4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4800" b="1">
                <a:solidFill>
                  <a:srgbClr val="FFFFFF"/>
                </a:solidFill>
              </a:defRPr>
            </a:lvl5pPr>
            <a:lvl6pPr lvl="5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4800" b="1">
                <a:solidFill>
                  <a:srgbClr val="FFFFFF"/>
                </a:solidFill>
              </a:defRPr>
            </a:lvl6pPr>
            <a:lvl7pPr lvl="6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4800" b="1">
                <a:solidFill>
                  <a:srgbClr val="FFFFFF"/>
                </a:solidFill>
              </a:defRPr>
            </a:lvl7pPr>
            <a:lvl8pPr lvl="7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4800" b="1">
                <a:solidFill>
                  <a:srgbClr val="FFFFFF"/>
                </a:solidFill>
              </a:defRPr>
            </a:lvl8pPr>
            <a:lvl9pPr lvl="8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solidFill>
          <a:schemeClr val="dk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 txBox="1">
            <a:spLocks noGrp="1"/>
          </p:cNvSpPr>
          <p:nvPr>
            <p:ph type="body" idx="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pic>
        <p:nvPicPr>
          <p:cNvPr id="19" name="Google Shape;1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0"/>
          <p:cNvSpPr txBox="1">
            <a:spLocks noGrp="1"/>
          </p:cNvSpPr>
          <p:nvPr>
            <p:ph type="body" idx="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30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0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0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" name="Google Shape;24;p30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32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36" name="Google Shape;36;p32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" name="Google Shape;37;p32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38" name="Google Shape;38;p32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>
  <p:cSld name="Título y objetos 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3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" name="Google Shape;41;p33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3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3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3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46" name="Google Shape;46;p33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MINERÍA DE DATOS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62B1CA-400F-724F-88E7-FFC89D80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HOY EN DÍA</a:t>
            </a:r>
          </a:p>
        </p:txBody>
      </p:sp>
      <p:pic>
        <p:nvPicPr>
          <p:cNvPr id="9" name="Google Shape;206;p8">
            <a:extLst>
              <a:ext uri="{FF2B5EF4-FFF2-40B4-BE49-F238E27FC236}">
                <a16:creationId xmlns:a16="http://schemas.microsoft.com/office/drawing/2014/main" id="{7A737750-0CFE-304F-9D79-CF1DC9B3276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9915" y="1282307"/>
            <a:ext cx="5578186" cy="30881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07;p8">
            <a:extLst>
              <a:ext uri="{FF2B5EF4-FFF2-40B4-BE49-F238E27FC236}">
                <a16:creationId xmlns:a16="http://schemas.microsoft.com/office/drawing/2014/main" id="{E6339840-CFE0-004F-BF35-D57A1E2DAA38}"/>
              </a:ext>
            </a:extLst>
          </p:cNvPr>
          <p:cNvSpPr txBox="1"/>
          <p:nvPr/>
        </p:nvSpPr>
        <p:spPr>
          <a:xfrm>
            <a:off x="453266" y="4527620"/>
            <a:ext cx="8405852" cy="165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60"/>
              <a:buFont typeface="Arial"/>
              <a:buNone/>
            </a:pPr>
            <a:r>
              <a:rPr lang="es-ES" sz="2960" b="1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Su éxito dependerá de lo rápido que puedan descubrir conocimientos en todos esos datos y utilizar dichos conocimientos para llevar a cabo mejores acciones dentro de su organización.</a:t>
            </a:r>
            <a:endParaRPr sz="2960" b="1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1014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OBJETIVOS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545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62B1CA-400F-724F-88E7-FFC89D80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OBJETIVOS</a:t>
            </a:r>
          </a:p>
        </p:txBody>
      </p:sp>
      <p:sp>
        <p:nvSpPr>
          <p:cNvPr id="5" name="Google Shape;219;p10">
            <a:extLst>
              <a:ext uri="{FF2B5EF4-FFF2-40B4-BE49-F238E27FC236}">
                <a16:creationId xmlns:a16="http://schemas.microsoft.com/office/drawing/2014/main" id="{72845C95-0D3D-F240-94BB-161993B80B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4337" y="12573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937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s-ES" sz="2800" dirty="0">
                <a:solidFill>
                  <a:schemeClr val="dk2"/>
                </a:solidFill>
              </a:rPr>
              <a:t>Entonces para la respuesta a la pregunta anterior aparecen los siguientes términos: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 sz="2800" dirty="0"/>
          </a:p>
          <a:p>
            <a:pPr marL="342900" lvl="0" indent="-39370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s-ES" sz="2800" dirty="0">
                <a:solidFill>
                  <a:schemeClr val="dk2"/>
                </a:solidFill>
              </a:rPr>
              <a:t>Analítica Predictiva</a:t>
            </a:r>
            <a:endParaRPr sz="2800" dirty="0"/>
          </a:p>
          <a:p>
            <a:pPr marL="342900" lvl="0" indent="-39370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s-ES" sz="2800" dirty="0">
                <a:solidFill>
                  <a:schemeClr val="dk2"/>
                </a:solidFill>
              </a:rPr>
              <a:t>Minería de Datos (Data </a:t>
            </a:r>
            <a:r>
              <a:rPr lang="es-ES" sz="2800" dirty="0" err="1">
                <a:solidFill>
                  <a:schemeClr val="dk2"/>
                </a:solidFill>
              </a:rPr>
              <a:t>Mining</a:t>
            </a:r>
            <a:r>
              <a:rPr lang="es-ES" sz="2800" dirty="0">
                <a:solidFill>
                  <a:schemeClr val="dk2"/>
                </a:solidFill>
              </a:rPr>
              <a:t>)</a:t>
            </a:r>
            <a:endParaRPr sz="2800" dirty="0"/>
          </a:p>
          <a:p>
            <a:pPr marL="342900" lvl="0" indent="-39370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</a:pPr>
            <a:r>
              <a:rPr lang="es-ES" sz="2800" dirty="0">
                <a:solidFill>
                  <a:schemeClr val="dk2"/>
                </a:solidFill>
              </a:rPr>
              <a:t>Machine </a:t>
            </a:r>
            <a:r>
              <a:rPr lang="es-ES" sz="2800" dirty="0" err="1">
                <a:solidFill>
                  <a:schemeClr val="dk2"/>
                </a:solidFill>
              </a:rPr>
              <a:t>Learning</a:t>
            </a:r>
            <a:r>
              <a:rPr lang="es-ES" sz="2800" dirty="0">
                <a:solidFill>
                  <a:schemeClr val="dk2"/>
                </a:solidFill>
              </a:rPr>
              <a:t> </a:t>
            </a:r>
            <a:endParaRPr sz="2800" dirty="0"/>
          </a:p>
          <a:p>
            <a:pPr marL="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800" dirty="0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s-ES" sz="2800" dirty="0">
                <a:solidFill>
                  <a:schemeClr val="dk2"/>
                </a:solidFill>
              </a:rPr>
              <a:t>Y con estos 3 conceptos entra en acción </a:t>
            </a:r>
            <a:endParaRPr sz="2800" dirty="0"/>
          </a:p>
          <a:p>
            <a:pPr marL="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800" b="1" i="1"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s-ES" sz="2800" b="1" dirty="0">
                <a:solidFill>
                  <a:schemeClr val="dk2"/>
                </a:solidFill>
              </a:rPr>
              <a:t> LA GESTIÓN DE DECISIONES</a:t>
            </a:r>
            <a:endParaRPr sz="2800"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453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62B1CA-400F-724F-88E7-FFC89D80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OBJETIVOS</a:t>
            </a:r>
          </a:p>
        </p:txBody>
      </p:sp>
      <p:sp>
        <p:nvSpPr>
          <p:cNvPr id="6" name="Google Shape;224;p11">
            <a:extLst>
              <a:ext uri="{FF2B5EF4-FFF2-40B4-BE49-F238E27FC236}">
                <a16:creationId xmlns:a16="http://schemas.microsoft.com/office/drawing/2014/main" id="{F2D5A75A-8DFC-474A-AF36-4B2A2401F9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5745" y="1226127"/>
            <a:ext cx="82296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s-ES" sz="2800" b="1" dirty="0">
                <a:solidFill>
                  <a:schemeClr val="dk2"/>
                </a:solidFill>
              </a:rPr>
              <a:t>Analítica Predictiva</a:t>
            </a:r>
            <a:endParaRPr sz="2800" b="1" dirty="0"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s-ES" sz="2800" dirty="0">
                <a:solidFill>
                  <a:schemeClr val="dk2"/>
                </a:solidFill>
              </a:rPr>
              <a:t>Ayuda a evaluar lo que sucederá en el futuro. </a:t>
            </a:r>
            <a:endParaRPr sz="2800" dirty="0"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000" dirty="0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s-ES" sz="2800" b="1" dirty="0">
                <a:solidFill>
                  <a:schemeClr val="dk2"/>
                </a:solidFill>
              </a:rPr>
              <a:t>Minería de Datos (Data </a:t>
            </a:r>
            <a:r>
              <a:rPr lang="es-ES" sz="2800" b="1" dirty="0" err="1">
                <a:solidFill>
                  <a:schemeClr val="dk2"/>
                </a:solidFill>
              </a:rPr>
              <a:t>Mining</a:t>
            </a:r>
            <a:r>
              <a:rPr lang="es-ES" sz="2800" b="1" dirty="0">
                <a:solidFill>
                  <a:schemeClr val="dk2"/>
                </a:solidFill>
              </a:rPr>
              <a:t>)</a:t>
            </a:r>
            <a:endParaRPr sz="2800" b="1" dirty="0"/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s-ES" sz="2800" dirty="0">
                <a:solidFill>
                  <a:schemeClr val="dk2"/>
                </a:solidFill>
              </a:rPr>
              <a:t>Busca los patrones ocultos en los datos que pueden utilizarse para predecir el comportamiento futuro.</a:t>
            </a:r>
            <a:endParaRPr sz="2800" dirty="0"/>
          </a:p>
        </p:txBody>
      </p:sp>
      <p:pic>
        <p:nvPicPr>
          <p:cNvPr id="7" name="Google Shape;225;p11" descr="Imagen relacionada">
            <a:extLst>
              <a:ext uri="{FF2B5EF4-FFF2-40B4-BE49-F238E27FC236}">
                <a16:creationId xmlns:a16="http://schemas.microsoft.com/office/drawing/2014/main" id="{8F11A07E-9E39-E74E-8B95-08C50EC0888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850" t="13799" r="-4850" b="-13800"/>
          <a:stretch/>
        </p:blipFill>
        <p:spPr>
          <a:xfrm>
            <a:off x="2477662" y="4061075"/>
            <a:ext cx="4693517" cy="2291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907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4400" dirty="0"/>
              <a:t>LAS ORGANIZACIONES Y LA MINERÍA DE DATOS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1433307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62B1CA-400F-724F-88E7-FFC89D80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7127" y="212725"/>
            <a:ext cx="4444757" cy="813000"/>
          </a:xfrm>
        </p:spPr>
        <p:txBody>
          <a:bodyPr/>
          <a:lstStyle/>
          <a:p>
            <a:pPr algn="just"/>
            <a:r>
              <a:rPr lang="es-ES_tradnl" dirty="0"/>
              <a:t>LAS ORGANIZACIONES Y LA MINERÍA DE DATOS</a:t>
            </a:r>
          </a:p>
        </p:txBody>
      </p:sp>
      <p:sp>
        <p:nvSpPr>
          <p:cNvPr id="8" name="Google Shape;236;p13">
            <a:extLst>
              <a:ext uri="{FF2B5EF4-FFF2-40B4-BE49-F238E27FC236}">
                <a16:creationId xmlns:a16="http://schemas.microsoft.com/office/drawing/2014/main" id="{B23A703B-5055-DD48-BE55-7063DE3FFB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1311852"/>
            <a:ext cx="5539061" cy="5074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s-ES" sz="2400" dirty="0">
                <a:solidFill>
                  <a:schemeClr val="dk2"/>
                </a:solidFill>
              </a:rPr>
              <a:t>Hoy, las empresas, los científicos y los gobiernos han utilizado este enfoque por años para transformar los datos en conocimientos proactivos. </a:t>
            </a:r>
            <a:endParaRPr sz="2400" dirty="0">
              <a:solidFill>
                <a:schemeClr val="dk2"/>
              </a:solidFill>
            </a:endParaRPr>
          </a:p>
          <a:p>
            <a:pPr marL="342900" lvl="0" indent="-3429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s-ES" sz="2400" dirty="0">
                <a:solidFill>
                  <a:schemeClr val="dk2"/>
                </a:solidFill>
              </a:rPr>
              <a:t>La </a:t>
            </a:r>
            <a:r>
              <a:rPr lang="es-ES" sz="2400" b="1" i="1" dirty="0">
                <a:solidFill>
                  <a:schemeClr val="dk2"/>
                </a:solidFill>
              </a:rPr>
              <a:t>Gestión de Decisiones </a:t>
            </a:r>
            <a:r>
              <a:rPr lang="es-ES" sz="2400" dirty="0">
                <a:solidFill>
                  <a:schemeClr val="dk2"/>
                </a:solidFill>
              </a:rPr>
              <a:t>convierte esos conocimientos en acciones que se utilizan en sus procesos operativos. </a:t>
            </a:r>
            <a:endParaRPr sz="2400" dirty="0">
              <a:solidFill>
                <a:schemeClr val="dk2"/>
              </a:solidFill>
            </a:endParaRPr>
          </a:p>
          <a:p>
            <a:pPr marL="342900" lvl="0" indent="-3429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s-ES" sz="2400" dirty="0">
                <a:solidFill>
                  <a:schemeClr val="dk2"/>
                </a:solidFill>
              </a:rPr>
              <a:t>De modo que, mientras se puedan seguir aplicando hoy los mismos enfoques, se necesita operar más rápidamente y a una mayor escala, utilizando las técnicas más modernas disponibles actualmente.</a:t>
            </a:r>
            <a:endParaRPr sz="2400" dirty="0">
              <a:solidFill>
                <a:schemeClr val="dk2"/>
              </a:solidFill>
            </a:endParaRPr>
          </a:p>
        </p:txBody>
      </p:sp>
      <p:pic>
        <p:nvPicPr>
          <p:cNvPr id="9" name="Google Shape;237;p13">
            <a:extLst>
              <a:ext uri="{FF2B5EF4-FFF2-40B4-BE49-F238E27FC236}">
                <a16:creationId xmlns:a16="http://schemas.microsoft.com/office/drawing/2014/main" id="{F1CBB1EF-15FD-2349-A7A0-213CCB89AC3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00725" y="2179955"/>
            <a:ext cx="3201957" cy="22348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25386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62B1CA-400F-724F-88E7-FFC89D80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7127" y="212725"/>
            <a:ext cx="4444757" cy="813000"/>
          </a:xfrm>
        </p:spPr>
        <p:txBody>
          <a:bodyPr/>
          <a:lstStyle/>
          <a:p>
            <a:pPr algn="just"/>
            <a:r>
              <a:rPr lang="es-ES_tradnl" dirty="0"/>
              <a:t>LAS ORGANIZACIONES Y LA MINERÍA DE DATOS</a:t>
            </a:r>
          </a:p>
        </p:txBody>
      </p:sp>
      <p:sp>
        <p:nvSpPr>
          <p:cNvPr id="7" name="Google Shape;244;p14">
            <a:extLst>
              <a:ext uri="{FF2B5EF4-FFF2-40B4-BE49-F238E27FC236}">
                <a16:creationId xmlns:a16="http://schemas.microsoft.com/office/drawing/2014/main" id="{76987C27-7269-1944-A96D-1B8D9377AB36}"/>
              </a:ext>
            </a:extLst>
          </p:cNvPr>
          <p:cNvSpPr/>
          <p:nvPr/>
        </p:nvSpPr>
        <p:spPr>
          <a:xfrm>
            <a:off x="2528888" y="1285873"/>
            <a:ext cx="6361800" cy="525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2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Hoy las organizaciones innovadoras  están utilizando estas “herramientas”: minería de datos y la analítica predictiva en diferentes frentes</a:t>
            </a:r>
            <a:r>
              <a:rPr lang="es-ES" sz="2200" b="1" i="1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:</a:t>
            </a:r>
            <a:endParaRPr sz="22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200" b="1" i="1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•"/>
            </a:pPr>
            <a:r>
              <a:rPr lang="es-ES" sz="2200" b="1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Detección de fraudes y problemas de seguridad cibernética</a:t>
            </a:r>
            <a:endParaRPr sz="220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•"/>
            </a:pPr>
            <a:r>
              <a:rPr lang="es-ES" sz="2200" b="1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Gestión de riesgos</a:t>
            </a:r>
            <a:endParaRPr sz="220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•"/>
            </a:pPr>
            <a:r>
              <a:rPr lang="es-ES" sz="2200" b="1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Anticipación a las demandas de recursos</a:t>
            </a:r>
            <a:endParaRPr sz="220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•"/>
            </a:pPr>
            <a:r>
              <a:rPr lang="es-ES" sz="2200" b="1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Aumento en las tasas de respuesta de campañas</a:t>
            </a:r>
            <a:endParaRPr sz="220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•"/>
            </a:pPr>
            <a:r>
              <a:rPr lang="es-ES" sz="2200" b="1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Generación de mejores ofertas</a:t>
            </a:r>
            <a:endParaRPr sz="220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•"/>
            </a:pPr>
            <a:r>
              <a:rPr lang="es-ES" sz="2200" b="1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Fidelización de clientes</a:t>
            </a:r>
            <a:endParaRPr sz="220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•"/>
            </a:pPr>
            <a:r>
              <a:rPr lang="es-ES" sz="2200" b="1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Identificación de efectos adversos de medicamentos</a:t>
            </a:r>
            <a:endParaRPr sz="220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•"/>
            </a:pPr>
            <a:r>
              <a:rPr lang="es-ES" sz="2200" b="1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Entre otras muchas cosa</a:t>
            </a:r>
            <a:r>
              <a:rPr lang="es-ES" sz="22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2200" b="1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C4A1C58-4834-374C-9A1B-740139D798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19455" b="3278"/>
          <a:stretch/>
        </p:blipFill>
        <p:spPr>
          <a:xfrm>
            <a:off x="300036" y="2014537"/>
            <a:ext cx="1985963" cy="211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93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62B1CA-400F-724F-88E7-FFC89D80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7127" y="212725"/>
            <a:ext cx="4444757" cy="813000"/>
          </a:xfrm>
        </p:spPr>
        <p:txBody>
          <a:bodyPr/>
          <a:lstStyle/>
          <a:p>
            <a:pPr algn="just"/>
            <a:r>
              <a:rPr lang="es-ES_tradnl" dirty="0"/>
              <a:t>LAS ORGANIZACIONES Y LA MINERÍA DE DATOS</a:t>
            </a:r>
          </a:p>
        </p:txBody>
      </p:sp>
      <p:sp>
        <p:nvSpPr>
          <p:cNvPr id="5" name="Google Shape;249;p15">
            <a:extLst>
              <a:ext uri="{FF2B5EF4-FFF2-40B4-BE49-F238E27FC236}">
                <a16:creationId xmlns:a16="http://schemas.microsoft.com/office/drawing/2014/main" id="{70752C6E-70DB-B54C-9BA2-9017D531FE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1109475"/>
            <a:ext cx="7000875" cy="5105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s-ES" sz="2200" dirty="0">
                <a:solidFill>
                  <a:schemeClr val="dk2"/>
                </a:solidFill>
              </a:rPr>
              <a:t>Debido a que las organizaciones, hoy en día, están pudiendo producir conocimientos predictivos a partir de datos diversos y de gran volumen</a:t>
            </a:r>
            <a:r>
              <a:rPr lang="es-ES" sz="2200" b="1" i="1" dirty="0">
                <a:solidFill>
                  <a:schemeClr val="dk2"/>
                </a:solidFill>
              </a:rPr>
              <a:t>, las metodologías de minería de datos, el machine </a:t>
            </a:r>
            <a:r>
              <a:rPr lang="es-ES" sz="2200" b="1" i="1" dirty="0" err="1">
                <a:solidFill>
                  <a:schemeClr val="dk2"/>
                </a:solidFill>
              </a:rPr>
              <a:t>learning</a:t>
            </a:r>
            <a:r>
              <a:rPr lang="es-ES" sz="2200" b="1" i="1" dirty="0">
                <a:solidFill>
                  <a:schemeClr val="dk2"/>
                </a:solidFill>
              </a:rPr>
              <a:t> y el modelado analítico avanzado son esenciales para identificar los factores que pueden mejorar el desempeño organizacional.</a:t>
            </a:r>
            <a:endParaRPr sz="2200" b="1" i="1" dirty="0">
              <a:solidFill>
                <a:schemeClr val="dk2"/>
              </a:solidFill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1" dirty="0">
              <a:solidFill>
                <a:schemeClr val="dk2"/>
              </a:solidFill>
            </a:endParaRPr>
          </a:p>
          <a:p>
            <a:pPr marL="342900" lvl="0" indent="-34290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s-ES" sz="2200" dirty="0">
                <a:solidFill>
                  <a:schemeClr val="dk2"/>
                </a:solidFill>
              </a:rPr>
              <a:t>Ahora, cuando esto se logra automatizar en el proceso de toma de las decisiones de todos los días, suele crear una ventaja competitiva.</a:t>
            </a:r>
            <a:endParaRPr sz="2200" dirty="0">
              <a:solidFill>
                <a:schemeClr val="dk2"/>
              </a:solidFill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050" dirty="0">
              <a:solidFill>
                <a:schemeClr val="dk2"/>
              </a:solidFill>
            </a:endParaRPr>
          </a:p>
          <a:p>
            <a:pPr marL="342900" lvl="0" indent="-34290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s-ES" sz="2200" dirty="0">
                <a:solidFill>
                  <a:schemeClr val="dk2"/>
                </a:solidFill>
              </a:rPr>
              <a:t>Y, en estos días, donde hay mucho más de todo (datos, poder de cómputo, preguntas de negocio, riesgos y consumidores), la capacidad de </a:t>
            </a:r>
            <a:r>
              <a:rPr lang="es-ES" sz="2200" b="1" i="1" dirty="0">
                <a:solidFill>
                  <a:schemeClr val="dk2"/>
                </a:solidFill>
              </a:rPr>
              <a:t>aumentar su poder analítico </a:t>
            </a:r>
            <a:r>
              <a:rPr lang="es-ES" sz="2200" dirty="0">
                <a:solidFill>
                  <a:schemeClr val="dk2"/>
                </a:solidFill>
              </a:rPr>
              <a:t>es esencial para adelantarse a su competencia.</a:t>
            </a:r>
            <a:endParaRPr sz="2200" dirty="0">
              <a:solidFill>
                <a:schemeClr val="dk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E7D6088-528C-424B-83D0-66F37B45C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000" b="79667" l="16000" r="90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67" t="16666" r="21332" b="20667"/>
          <a:stretch/>
        </p:blipFill>
        <p:spPr>
          <a:xfrm>
            <a:off x="7158038" y="2400300"/>
            <a:ext cx="1757363" cy="183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68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62B1CA-400F-724F-88E7-FFC89D80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7127" y="212725"/>
            <a:ext cx="4444757" cy="813000"/>
          </a:xfrm>
        </p:spPr>
        <p:txBody>
          <a:bodyPr/>
          <a:lstStyle/>
          <a:p>
            <a:pPr algn="just"/>
            <a:r>
              <a:rPr lang="es-ES_tradnl" dirty="0"/>
              <a:t>LAS ORGANIZACIONES Y LA MINERÍA DE DATOS</a:t>
            </a:r>
          </a:p>
        </p:txBody>
      </p:sp>
      <p:sp>
        <p:nvSpPr>
          <p:cNvPr id="7" name="Google Shape;255;p16">
            <a:extLst>
              <a:ext uri="{FF2B5EF4-FFF2-40B4-BE49-F238E27FC236}">
                <a16:creationId xmlns:a16="http://schemas.microsoft.com/office/drawing/2014/main" id="{BC03F9AB-FABC-6E42-85A1-826B4832A7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14588" y="1300163"/>
            <a:ext cx="6429374" cy="48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s-ES" sz="2400" dirty="0">
                <a:solidFill>
                  <a:schemeClr val="dk2"/>
                </a:solidFill>
              </a:rPr>
              <a:t>Ahora, si nosotros implementáramos rápidamente los conocimientos analíticos aseguraremos que la conveniencia de sus modelos analíticos no se pierda, debido a procesos lentos, revalidación de los modelos reescritos y otros procesos manuales. </a:t>
            </a:r>
            <a:endParaRPr sz="2400" dirty="0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s-ES" sz="2400" b="1" i="1" dirty="0">
                <a:solidFill>
                  <a:schemeClr val="dk2"/>
                </a:solidFill>
              </a:rPr>
              <a:t>Si usted puede implementar rápidamente sus modelos analíticos, el contexto y la relevancia de los modelos no se pierde, usted puede conservar su ventaja competitiva.</a:t>
            </a:r>
            <a:endParaRPr sz="2400" b="1" i="1" dirty="0">
              <a:solidFill>
                <a:schemeClr val="dk2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78B244E-CD65-2044-A6E2-E19016839E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2" b="12987"/>
          <a:stretch/>
        </p:blipFill>
        <p:spPr>
          <a:xfrm>
            <a:off x="223838" y="2128838"/>
            <a:ext cx="2019300" cy="191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58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4400" dirty="0"/>
              <a:t>CONCLUSIÓN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3786234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" descr="Imagen que contiene libro, estante, cuarto, biblioteca&#10;&#10;Descripción generada automáticamente"/>
          <p:cNvPicPr preferRelativeResize="0"/>
          <p:nvPr/>
        </p:nvPicPr>
        <p:blipFill rotWithShape="1">
          <a:blip r:embed="rId3">
            <a:alphaModFix amt="29000"/>
          </a:blip>
          <a:srcRect l="5510" r="5510"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"/>
          <p:cNvSpPr txBox="1"/>
          <p:nvPr/>
        </p:nvSpPr>
        <p:spPr>
          <a:xfrm>
            <a:off x="602900" y="2327775"/>
            <a:ext cx="7943100" cy="14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8500"/>
            </a:pPr>
            <a:r>
              <a:rPr lang="en-US" sz="8500" b="1" dirty="0">
                <a:solidFill>
                  <a:srgbClr val="DE307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MDY7101</a:t>
            </a:r>
            <a:endParaRPr sz="8500" b="0" i="0" u="none" strike="noStrike" cap="none" dirty="0">
              <a:solidFill>
                <a:srgbClr val="DE307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81" name="Google Shape;181;p2"/>
          <p:cNvSpPr txBox="1"/>
          <p:nvPr/>
        </p:nvSpPr>
        <p:spPr>
          <a:xfrm>
            <a:off x="602900" y="3862775"/>
            <a:ext cx="79382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Nombre del profesor</a:t>
            </a:r>
            <a:endParaRPr sz="3600" b="0" i="0" u="none" strike="noStrike" cap="non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82" name="Google Shape;182;p2"/>
          <p:cNvSpPr txBox="1"/>
          <p:nvPr/>
        </p:nvSpPr>
        <p:spPr>
          <a:xfrm>
            <a:off x="602899" y="4420425"/>
            <a:ext cx="7938199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correo@profesor.duoc.cl</a:t>
            </a:r>
            <a:endParaRPr sz="3000" b="0" i="0" u="none" strike="noStrike" cap="non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62B1CA-400F-724F-88E7-FFC89D80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7127" y="212725"/>
            <a:ext cx="4444757" cy="813000"/>
          </a:xfrm>
        </p:spPr>
        <p:txBody>
          <a:bodyPr/>
          <a:lstStyle/>
          <a:p>
            <a:pPr algn="just"/>
            <a:r>
              <a:rPr lang="es-ES_tradnl" dirty="0"/>
              <a:t>CONCLUSIÓN</a:t>
            </a:r>
          </a:p>
        </p:txBody>
      </p:sp>
      <p:sp>
        <p:nvSpPr>
          <p:cNvPr id="9" name="Google Shape;267;p18">
            <a:extLst>
              <a:ext uri="{FF2B5EF4-FFF2-40B4-BE49-F238E27FC236}">
                <a16:creationId xmlns:a16="http://schemas.microsoft.com/office/drawing/2014/main" id="{00C9C2B1-A0F8-6C49-8004-1D87D697BC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s-ES" sz="2400" dirty="0">
                <a:solidFill>
                  <a:schemeClr val="dk2"/>
                </a:solidFill>
              </a:rPr>
              <a:t>¿Cómo crea usted un entorno que pueda ayudarle a su organización a lidiar con todos los datos que se están recolectando, con todos los modelos que se están creando y con todas las decisiones que necesitan tomarse, todo a una mayor escala?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s-ES" sz="2400" dirty="0">
                <a:solidFill>
                  <a:schemeClr val="dk2"/>
                </a:solidFill>
              </a:rPr>
              <a:t> </a:t>
            </a:r>
            <a:r>
              <a:rPr lang="es-ES" b="1" dirty="0">
                <a:solidFill>
                  <a:schemeClr val="dk2"/>
                </a:solidFill>
              </a:rPr>
              <a:t>Ciclo de vida analítico iterativo que reúna: </a:t>
            </a:r>
            <a:endParaRPr dirty="0"/>
          </a:p>
          <a:p>
            <a:pPr marL="457200" lvl="0" indent="0" algn="just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s-ES" b="1" dirty="0">
                <a:solidFill>
                  <a:schemeClr val="dk2"/>
                </a:solidFill>
              </a:rPr>
              <a:t>-Datos</a:t>
            </a:r>
            <a:endParaRPr dirty="0"/>
          </a:p>
          <a:p>
            <a:pPr marL="457200" lvl="0" indent="0" algn="just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s-ES" b="1" dirty="0">
                <a:solidFill>
                  <a:schemeClr val="dk2"/>
                </a:solidFill>
              </a:rPr>
              <a:t>-Descubrimiento</a:t>
            </a:r>
            <a:endParaRPr dirty="0"/>
          </a:p>
          <a:p>
            <a:pPr marL="457200" lvl="0" indent="0" algn="just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</a:pPr>
            <a:r>
              <a:rPr lang="es-ES" b="1" dirty="0">
                <a:solidFill>
                  <a:schemeClr val="dk2"/>
                </a:solidFill>
              </a:rPr>
              <a:t>-Implementación</a:t>
            </a:r>
            <a:endParaRPr b="1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148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62B1CA-400F-724F-88E7-FFC89D80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7127" y="212725"/>
            <a:ext cx="4444757" cy="813000"/>
          </a:xfrm>
        </p:spPr>
        <p:txBody>
          <a:bodyPr/>
          <a:lstStyle/>
          <a:p>
            <a:pPr algn="just"/>
            <a:r>
              <a:rPr lang="es-ES_tradnl" dirty="0"/>
              <a:t>CONCLUSIÓN</a:t>
            </a:r>
          </a:p>
        </p:txBody>
      </p:sp>
      <p:pic>
        <p:nvPicPr>
          <p:cNvPr id="6" name="Google Shape;272;p19">
            <a:extLst>
              <a:ext uri="{FF2B5EF4-FFF2-40B4-BE49-F238E27FC236}">
                <a16:creationId xmlns:a16="http://schemas.microsoft.com/office/drawing/2014/main" id="{316B9D19-B7F5-4D46-9BF9-E63CCDF0F57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42667" y="1290831"/>
            <a:ext cx="5286375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73;p19">
            <a:extLst>
              <a:ext uri="{FF2B5EF4-FFF2-40B4-BE49-F238E27FC236}">
                <a16:creationId xmlns:a16="http://schemas.microsoft.com/office/drawing/2014/main" id="{74EA3DB9-95CD-D344-8937-56B2732D3BAB}"/>
              </a:ext>
            </a:extLst>
          </p:cNvPr>
          <p:cNvSpPr/>
          <p:nvPr/>
        </p:nvSpPr>
        <p:spPr>
          <a:xfrm>
            <a:off x="3069831" y="6030188"/>
            <a:ext cx="34309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Fundamento de las Decisiones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74;p19">
            <a:extLst>
              <a:ext uri="{FF2B5EF4-FFF2-40B4-BE49-F238E27FC236}">
                <a16:creationId xmlns:a16="http://schemas.microsoft.com/office/drawing/2014/main" id="{E5350F49-777A-6B46-A747-81F7D0ABE19C}"/>
              </a:ext>
            </a:extLst>
          </p:cNvPr>
          <p:cNvSpPr/>
          <p:nvPr/>
        </p:nvSpPr>
        <p:spPr>
          <a:xfrm>
            <a:off x="228167" y="1675835"/>
            <a:ext cx="1714500" cy="1166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Proceso de identificar nuevos conocimientos en los datos</a:t>
            </a:r>
            <a:endParaRPr sz="1400" b="1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10" name="Google Shape;275;p19">
            <a:extLst>
              <a:ext uri="{FF2B5EF4-FFF2-40B4-BE49-F238E27FC236}">
                <a16:creationId xmlns:a16="http://schemas.microsoft.com/office/drawing/2014/main" id="{A06BBF65-D3CF-774F-9E0A-4A7C9631DACD}"/>
              </a:ext>
            </a:extLst>
          </p:cNvPr>
          <p:cNvSpPr/>
          <p:nvPr/>
        </p:nvSpPr>
        <p:spPr>
          <a:xfrm>
            <a:off x="7215187" y="1675835"/>
            <a:ext cx="1928813" cy="1743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Proceso de utilizar conocimientos</a:t>
            </a:r>
            <a:endParaRPr sz="1400" b="1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recientemente encontrados para impulsar acciones mejoradas</a:t>
            </a:r>
            <a:endParaRPr sz="18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1668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62B1CA-400F-724F-88E7-FFC89D80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7127" y="212725"/>
            <a:ext cx="4444757" cy="813000"/>
          </a:xfrm>
        </p:spPr>
        <p:txBody>
          <a:bodyPr/>
          <a:lstStyle/>
          <a:p>
            <a:pPr algn="just"/>
            <a:r>
              <a:rPr lang="es-ES_tradnl" dirty="0"/>
              <a:t>CONCLUSIÓN</a:t>
            </a:r>
          </a:p>
        </p:txBody>
      </p:sp>
      <p:sp>
        <p:nvSpPr>
          <p:cNvPr id="9" name="Google Shape;282;p20">
            <a:extLst>
              <a:ext uri="{FF2B5EF4-FFF2-40B4-BE49-F238E27FC236}">
                <a16:creationId xmlns:a16="http://schemas.microsoft.com/office/drawing/2014/main" id="{FF2B3407-C7B1-0B47-8397-8E4EED4714B8}"/>
              </a:ext>
            </a:extLst>
          </p:cNvPr>
          <p:cNvSpPr/>
          <p:nvPr/>
        </p:nvSpPr>
        <p:spPr>
          <a:xfrm>
            <a:off x="159962" y="1500189"/>
            <a:ext cx="6612314" cy="452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Minería de Datos (</a:t>
            </a:r>
            <a:r>
              <a:rPr lang="es-ES" sz="2800" b="1" u="none" strike="noStrike" cap="none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DataMining</a:t>
            </a:r>
            <a:r>
              <a:rPr lang="es-ES" sz="2800" b="1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800" b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Conjunto de </a:t>
            </a:r>
            <a:r>
              <a:rPr lang="es-ES" sz="2800" b="0" i="1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técnicas </a:t>
            </a:r>
            <a:r>
              <a:rPr lang="es-ES" sz="2800" b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s-ES" sz="2800" b="0" i="1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tecnologías </a:t>
            </a:r>
            <a:r>
              <a:rPr lang="es-ES" sz="2800" b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que permiten explorar grandes bases de datos, de manera </a:t>
            </a:r>
            <a:r>
              <a:rPr lang="es-ES" sz="2800" b="0" i="1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automática </a:t>
            </a:r>
            <a:r>
              <a:rPr lang="es-ES" sz="2800" b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lang="es-ES" sz="2800" b="0" i="1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semiautomática</a:t>
            </a:r>
            <a:r>
              <a:rPr lang="es-ES" sz="28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s-ES" dirty="0"/>
              <a:t> </a:t>
            </a:r>
            <a:r>
              <a:rPr lang="es-ES" sz="28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s-ES" sz="2800" b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uyo objetivo es  encontrar patrones repetitivos, tendencias o reglas que expliquen el </a:t>
            </a:r>
            <a:r>
              <a:rPr lang="es-ES" sz="2800" b="0" i="1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comportamiento de los datos</a:t>
            </a:r>
            <a:r>
              <a:rPr lang="es-ES" sz="2800" b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en un determinado contexto.</a:t>
            </a:r>
            <a:endParaRPr sz="2800" b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1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B9DD998-5F14-C447-A92C-C2E200DD4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898" y="1228725"/>
            <a:ext cx="2086125" cy="152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66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"/>
          <p:cNvSpPr txBox="1">
            <a:spLocks noGrp="1"/>
          </p:cNvSpPr>
          <p:nvPr>
            <p:ph type="body" idx="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508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_tradnl" sz="2800" dirty="0"/>
              <a:t>Conocer los conceptos iniciales de minería de datos</a:t>
            </a:r>
          </a:p>
        </p:txBody>
      </p:sp>
      <p:sp>
        <p:nvSpPr>
          <p:cNvPr id="188" name="Google Shape;188;p3"/>
          <p:cNvSpPr txBox="1">
            <a:spLocks noGrp="1"/>
          </p:cNvSpPr>
          <p:nvPr>
            <p:ph type="body" idx="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/>
          <a:p>
            <a:pPr marL="508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OBJETIVO DE LA CLASE</a:t>
            </a:r>
            <a:endParaRPr dirty="0"/>
          </a:p>
        </p:txBody>
      </p:sp>
      <p:sp>
        <p:nvSpPr>
          <p:cNvPr id="190" name="Google Shape;190;p3"/>
          <p:cNvSpPr txBox="1">
            <a:spLocks noGrp="1"/>
          </p:cNvSpPr>
          <p:nvPr>
            <p:ph type="sldNum" idx="4294967295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"/>
          <p:cNvSpPr txBox="1">
            <a:spLocks noGrp="1"/>
          </p:cNvSpPr>
          <p:nvPr>
            <p:ph type="body" idx="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5080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s-ES_tradnl" sz="2800" dirty="0"/>
              <a:t>Datos e información</a:t>
            </a:r>
          </a:p>
          <a:p>
            <a:pPr marL="5080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s-ES_tradnl" sz="2800" dirty="0"/>
              <a:t>Organizaciones y minería de datos</a:t>
            </a:r>
          </a:p>
          <a:p>
            <a:pPr marL="5080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s-ES_tradnl" sz="2800" dirty="0"/>
              <a:t>Gestión de decisiones</a:t>
            </a:r>
          </a:p>
        </p:txBody>
      </p:sp>
      <p:sp>
        <p:nvSpPr>
          <p:cNvPr id="188" name="Google Shape;188;p3"/>
          <p:cNvSpPr txBox="1">
            <a:spLocks noGrp="1"/>
          </p:cNvSpPr>
          <p:nvPr>
            <p:ph type="body" idx="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/>
          <a:p>
            <a:pPr marL="508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QUÉ VAMOS A REVISAR</a:t>
            </a:r>
            <a:endParaRPr dirty="0"/>
          </a:p>
        </p:txBody>
      </p:sp>
      <p:sp>
        <p:nvSpPr>
          <p:cNvPr id="190" name="Google Shape;190;p3"/>
          <p:cNvSpPr txBox="1">
            <a:spLocks noGrp="1"/>
          </p:cNvSpPr>
          <p:nvPr>
            <p:ph type="sldNum" idx="4294967295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2681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CONCEPTOS INICIALES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 dirty="0"/>
              <a:t>CONCEPTOS INICIALES</a:t>
            </a:r>
            <a:endParaRPr dirty="0"/>
          </a:p>
        </p:txBody>
      </p:sp>
      <p:pic>
        <p:nvPicPr>
          <p:cNvPr id="6" name="Google Shape;179;p4">
            <a:extLst>
              <a:ext uri="{FF2B5EF4-FFF2-40B4-BE49-F238E27FC236}">
                <a16:creationId xmlns:a16="http://schemas.microsoft.com/office/drawing/2014/main" id="{7A72168B-14E7-FA4C-937B-E00BC9659F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110" r="19545" b="5132"/>
          <a:stretch/>
        </p:blipFill>
        <p:spPr>
          <a:xfrm>
            <a:off x="4389899" y="2168874"/>
            <a:ext cx="4466726" cy="43289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80;p4">
            <a:extLst>
              <a:ext uri="{FF2B5EF4-FFF2-40B4-BE49-F238E27FC236}">
                <a16:creationId xmlns:a16="http://schemas.microsoft.com/office/drawing/2014/main" id="{4A938FBC-4A6C-214B-9A72-117C6CDD9F67}"/>
              </a:ext>
            </a:extLst>
          </p:cNvPr>
          <p:cNvSpPr txBox="1"/>
          <p:nvPr/>
        </p:nvSpPr>
        <p:spPr>
          <a:xfrm>
            <a:off x="989176" y="5331975"/>
            <a:ext cx="2814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24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Business </a:t>
            </a:r>
            <a:r>
              <a:rPr lang="es-ES" sz="2400" b="1" i="0" u="none" strike="noStrike" cap="none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Operation</a:t>
            </a:r>
            <a:endParaRPr sz="24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81;p4">
            <a:extLst>
              <a:ext uri="{FF2B5EF4-FFF2-40B4-BE49-F238E27FC236}">
                <a16:creationId xmlns:a16="http://schemas.microsoft.com/office/drawing/2014/main" id="{53F38FFE-AA9F-5342-9000-DAF170BC2779}"/>
              </a:ext>
            </a:extLst>
          </p:cNvPr>
          <p:cNvSpPr txBox="1"/>
          <p:nvPr/>
        </p:nvSpPr>
        <p:spPr>
          <a:xfrm>
            <a:off x="538150" y="3195675"/>
            <a:ext cx="2990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24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Business </a:t>
            </a:r>
            <a:r>
              <a:rPr lang="es-ES" sz="2400" b="1" i="0" u="none" strike="noStrike" cap="none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Intelligence</a:t>
            </a:r>
            <a:endParaRPr sz="24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82;p4">
            <a:extLst>
              <a:ext uri="{FF2B5EF4-FFF2-40B4-BE49-F238E27FC236}">
                <a16:creationId xmlns:a16="http://schemas.microsoft.com/office/drawing/2014/main" id="{677CD985-2AB3-F94A-8740-88CF460C740C}"/>
              </a:ext>
            </a:extLst>
          </p:cNvPr>
          <p:cNvSpPr/>
          <p:nvPr/>
        </p:nvSpPr>
        <p:spPr>
          <a:xfrm flipH="1">
            <a:off x="3803275" y="2321000"/>
            <a:ext cx="668400" cy="2332500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84;p4">
            <a:extLst>
              <a:ext uri="{FF2B5EF4-FFF2-40B4-BE49-F238E27FC236}">
                <a16:creationId xmlns:a16="http://schemas.microsoft.com/office/drawing/2014/main" id="{A2138A18-82D2-B847-8546-90321D9345AF}"/>
              </a:ext>
            </a:extLst>
          </p:cNvPr>
          <p:cNvSpPr txBox="1"/>
          <p:nvPr/>
        </p:nvSpPr>
        <p:spPr>
          <a:xfrm>
            <a:off x="0" y="1171575"/>
            <a:ext cx="9143999" cy="97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28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¿Cómo a partir de un </a:t>
            </a:r>
            <a:r>
              <a:rPr lang="es-ES" sz="28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DATO</a:t>
            </a:r>
            <a:r>
              <a:rPr lang="es-ES" sz="28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 una organización se puede apoyar para lograr sus metas?</a:t>
            </a:r>
            <a:endParaRPr sz="28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HOY EN DÍA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5185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62B1CA-400F-724F-88E7-FFC89D80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HOY EN DÍA</a:t>
            </a:r>
          </a:p>
        </p:txBody>
      </p:sp>
      <p:sp>
        <p:nvSpPr>
          <p:cNvPr id="4" name="Google Shape;195;p6">
            <a:extLst>
              <a:ext uri="{FF2B5EF4-FFF2-40B4-BE49-F238E27FC236}">
                <a16:creationId xmlns:a16="http://schemas.microsoft.com/office/drawing/2014/main" id="{B31F95BD-3021-6045-8B90-B0B3B3918B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13708" y="1298935"/>
            <a:ext cx="6347489" cy="501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20"/>
              <a:buChar char="•"/>
            </a:pPr>
            <a:r>
              <a:rPr lang="es-ES" sz="2220" dirty="0">
                <a:solidFill>
                  <a:schemeClr val="dk2"/>
                </a:solidFill>
              </a:rPr>
              <a:t>Actualmente, las organizaciones tienen muchos datos que han ido almacenando durante años desde los sistemas transaccionales que mantienen.</a:t>
            </a:r>
            <a:endParaRPr dirty="0"/>
          </a:p>
          <a:p>
            <a:pPr marL="342900" lvl="0" indent="-201930" algn="just" rtl="0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endParaRPr sz="2220" dirty="0">
              <a:solidFill>
                <a:schemeClr val="dk2"/>
              </a:solidFill>
            </a:endParaRPr>
          </a:p>
          <a:p>
            <a:pPr marL="342900" lvl="0" indent="-342900" algn="just" rtl="0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0"/>
              <a:buChar char="•"/>
            </a:pPr>
            <a:r>
              <a:rPr lang="es-ES" sz="2220" dirty="0">
                <a:solidFill>
                  <a:schemeClr val="dk2"/>
                </a:solidFill>
              </a:rPr>
              <a:t>Pero a los datos que tienen almacenados, se les ha agregado que deben tomar una gran cantidad de decisiones y es un dilema que están enfrentando todas las organizaciones.</a:t>
            </a:r>
            <a:endParaRPr dirty="0"/>
          </a:p>
          <a:p>
            <a:pPr marL="342900" lvl="0" indent="-201930" algn="just" rtl="0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endParaRPr sz="2220" dirty="0">
              <a:solidFill>
                <a:schemeClr val="dk2"/>
              </a:solidFill>
            </a:endParaRPr>
          </a:p>
          <a:p>
            <a:pPr marL="342900" lvl="0" indent="-342900" algn="just" rtl="0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220"/>
              <a:buChar char="•"/>
            </a:pPr>
            <a:r>
              <a:rPr lang="es-ES" sz="2220" dirty="0">
                <a:solidFill>
                  <a:schemeClr val="dk2"/>
                </a:solidFill>
              </a:rPr>
              <a:t>A pesar de que los datos están creciendo, se asoma esta nueva interrogante que debe resolver.</a:t>
            </a:r>
            <a:endParaRPr dirty="0"/>
          </a:p>
          <a:p>
            <a:pPr marL="342900" lvl="0" indent="-201930" algn="just" rtl="0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endParaRPr sz="2220"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555"/>
              </a:spcBef>
              <a:spcAft>
                <a:spcPts val="0"/>
              </a:spcAft>
              <a:buClr>
                <a:schemeClr val="dk2"/>
              </a:buClr>
              <a:buSzPts val="2775"/>
              <a:buNone/>
            </a:pPr>
            <a:r>
              <a:rPr lang="es-ES" sz="2775" b="1" dirty="0">
                <a:solidFill>
                  <a:schemeClr val="dk2"/>
                </a:solidFill>
              </a:rPr>
              <a:t> ¿Ha crecido al mismo ritmo su capacidad para tomar decisiones de acuerdo con esos enormes volúmenes de datos? </a:t>
            </a:r>
            <a:endParaRPr sz="2775" b="1" dirty="0">
              <a:solidFill>
                <a:schemeClr val="dk2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FF7E51-CEA7-5B46-97D9-348EF7DCD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" y="1326644"/>
            <a:ext cx="24384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89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62B1CA-400F-724F-88E7-FFC89D80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HOY EN DÍA</a:t>
            </a:r>
          </a:p>
        </p:txBody>
      </p:sp>
      <p:sp>
        <p:nvSpPr>
          <p:cNvPr id="7" name="Google Shape;200;p7">
            <a:extLst>
              <a:ext uri="{FF2B5EF4-FFF2-40B4-BE49-F238E27FC236}">
                <a16:creationId xmlns:a16="http://schemas.microsoft.com/office/drawing/2014/main" id="{1CD16377-D002-1048-88DA-A79544806362}"/>
              </a:ext>
            </a:extLst>
          </p:cNvPr>
          <p:cNvSpPr txBox="1"/>
          <p:nvPr/>
        </p:nvSpPr>
        <p:spPr>
          <a:xfrm>
            <a:off x="443886" y="1221012"/>
            <a:ext cx="5656878" cy="515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s-ES" sz="24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Hoy, con las nuevas tecnologías imperantes en el mundo, </a:t>
            </a:r>
            <a:r>
              <a:rPr lang="es-ES" sz="2400" b="1" i="1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los datos fluyen a velocidades y volúmenes nunca antes vistos y de todas partes</a:t>
            </a:r>
            <a:r>
              <a:rPr lang="es-ES" sz="24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24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342900" marR="0" lvl="0" indent="-21590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endParaRPr sz="24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s-ES" sz="24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Pero, debemos tener claridad en el momento de  tomar decisiones basadas en hechos, ya que esto </a:t>
            </a:r>
            <a:r>
              <a:rPr lang="es-ES" sz="2400" b="1" i="1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no depende de la cantidad de datos que uno tenga</a:t>
            </a:r>
            <a:r>
              <a:rPr lang="es-ES" sz="24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24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342900" marR="0" lvl="0" indent="-21590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endParaRPr sz="24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s-ES" sz="24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 hecho, tener tantos datos puede ser un obstáculo. </a:t>
            </a:r>
            <a:endParaRPr sz="24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342900" marR="0" lvl="0" indent="-21590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endParaRPr sz="24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s-ES" sz="24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Entonces, </a:t>
            </a:r>
            <a:r>
              <a:rPr lang="es-ES" sz="2400" b="1" i="1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¿Por dónde comenzar?</a:t>
            </a:r>
            <a:endParaRPr sz="2400" b="1" i="1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8F33B84-7830-114C-B355-255BB54E3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37" y="379661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779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893</Words>
  <Application>Microsoft Office PowerPoint</Application>
  <PresentationFormat>Presentación en pantalla (4:3)</PresentationFormat>
  <Paragraphs>100</Paragraphs>
  <Slides>22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Calibri</vt:lpstr>
      <vt:lpstr>Roboto Condensed</vt:lpstr>
      <vt:lpstr>Bebas Neue</vt:lpstr>
      <vt:lpstr>Franklin Gothic</vt:lpstr>
      <vt:lpstr>Arial</vt:lpstr>
      <vt:lpstr>Roboto Mono</vt:lpstr>
      <vt:lpstr>Tema de Office</vt:lpstr>
      <vt:lpstr>MINERÍA DE DATOS</vt:lpstr>
      <vt:lpstr>Presentación de PowerPoint</vt:lpstr>
      <vt:lpstr>Presentación de PowerPoint</vt:lpstr>
      <vt:lpstr>Presentación de PowerPoint</vt:lpstr>
      <vt:lpstr>CONCEPTOS INICIALES</vt:lpstr>
      <vt:lpstr>CONCEPTOS INICIALES</vt:lpstr>
      <vt:lpstr>HOY EN DÍA</vt:lpstr>
      <vt:lpstr>HOY EN DÍA</vt:lpstr>
      <vt:lpstr>HOY EN DÍA</vt:lpstr>
      <vt:lpstr>HOY EN DÍA</vt:lpstr>
      <vt:lpstr>OBJETIVOS</vt:lpstr>
      <vt:lpstr>OBJETIVOS</vt:lpstr>
      <vt:lpstr>OBJETIVOS</vt:lpstr>
      <vt:lpstr>LAS ORGANIZACIONES Y LA MINERÍA DE DATOS</vt:lpstr>
      <vt:lpstr>LAS ORGANIZACIONES Y LA MINERÍA DE DATOS</vt:lpstr>
      <vt:lpstr>LAS ORGANIZACIONES Y LA MINERÍA DE DATOS</vt:lpstr>
      <vt:lpstr>LAS ORGANIZACIONES Y LA MINERÍA DE DATOS</vt:lpstr>
      <vt:lpstr>LAS ORGANIZACIONES Y LA MINERÍA DE DATOS</vt:lpstr>
      <vt:lpstr>CONCLUSIÓN</vt:lpstr>
      <vt:lpstr>CONCLUSIÓN</vt:lpstr>
      <vt:lpstr>CONCLUSIÓN</vt:lpstr>
      <vt:lpstr>CONCLUSIÓN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MINERÍA DE DATOS</dc:title>
  <dc:creator>Escuela Informatica</dc:creator>
  <cp:lastModifiedBy>Maria Cristina Plaza M.</cp:lastModifiedBy>
  <cp:revision>14</cp:revision>
  <dcterms:modified xsi:type="dcterms:W3CDTF">2021-02-02T19:46:21Z</dcterms:modified>
</cp:coreProperties>
</file>